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"/>
  </p:notesMasterIdLst>
  <p:sldIdLst>
    <p:sldId id="261" r:id="rId2"/>
  </p:sldIdLst>
  <p:sldSz cx="32918400" cy="21945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32653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326532" algn="l" defTabSz="32653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653064" algn="l" defTabSz="32653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979596" algn="l" defTabSz="32653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1306128" algn="l" defTabSz="32653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1632661" algn="l" defTabSz="32653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1959193" algn="l" defTabSz="32653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2285725" algn="l" defTabSz="32653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2612257" algn="l" defTabSz="32653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419A5F0-96C3-E5DF-4C11-F0C81B6219FD}" v="1" dt="2025-01-16T16:01:05.415"/>
  </p1510:revLst>
</p1510:revInfo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4EA"/>
          </a:solidFill>
        </a:fill>
      </a:tcStyle>
    </a:wholeTbl>
    <a:band2H>
      <a:tcTxStyle/>
      <a:tcStyle>
        <a:tcBdr/>
        <a:fill>
          <a:solidFill>
            <a:srgbClr val="E8EBF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58"/>
  </p:normalViewPr>
  <p:slideViewPr>
    <p:cSldViewPr snapToGrid="0">
      <p:cViewPr varScale="1">
        <p:scale>
          <a:sx n="37" d="100"/>
          <a:sy n="37" d="100"/>
        </p:scale>
        <p:origin x="1640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microsoft.com/office/2015/10/relationships/revisionInfo" Target="revisionInfo.xml"/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5" name="Shape 25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2633155" latinLnBrk="0">
      <a:defRPr sz="3400">
        <a:latin typeface="+mn-lt"/>
        <a:ea typeface="+mn-ea"/>
        <a:cs typeface="+mn-cs"/>
        <a:sym typeface="Calibri"/>
      </a:defRPr>
    </a:lvl1pPr>
    <a:lvl2pPr indent="228600" defTabSz="2633155" latinLnBrk="0">
      <a:defRPr sz="3400">
        <a:latin typeface="+mn-lt"/>
        <a:ea typeface="+mn-ea"/>
        <a:cs typeface="+mn-cs"/>
        <a:sym typeface="Calibri"/>
      </a:defRPr>
    </a:lvl2pPr>
    <a:lvl3pPr indent="457200" defTabSz="2633155" latinLnBrk="0">
      <a:defRPr sz="3400">
        <a:latin typeface="+mn-lt"/>
        <a:ea typeface="+mn-ea"/>
        <a:cs typeface="+mn-cs"/>
        <a:sym typeface="Calibri"/>
      </a:defRPr>
    </a:lvl3pPr>
    <a:lvl4pPr indent="685800" defTabSz="2633155" latinLnBrk="0">
      <a:defRPr sz="3400">
        <a:latin typeface="+mn-lt"/>
        <a:ea typeface="+mn-ea"/>
        <a:cs typeface="+mn-cs"/>
        <a:sym typeface="Calibri"/>
      </a:defRPr>
    </a:lvl4pPr>
    <a:lvl5pPr indent="914400" defTabSz="2633155" latinLnBrk="0">
      <a:defRPr sz="3400">
        <a:latin typeface="+mn-lt"/>
        <a:ea typeface="+mn-ea"/>
        <a:cs typeface="+mn-cs"/>
        <a:sym typeface="Calibri"/>
      </a:defRPr>
    </a:lvl5pPr>
    <a:lvl6pPr indent="1143000" defTabSz="2633155" latinLnBrk="0">
      <a:defRPr sz="3400">
        <a:latin typeface="+mn-lt"/>
        <a:ea typeface="+mn-ea"/>
        <a:cs typeface="+mn-cs"/>
        <a:sym typeface="Calibri"/>
      </a:defRPr>
    </a:lvl6pPr>
    <a:lvl7pPr indent="1371600" defTabSz="2633155" latinLnBrk="0">
      <a:defRPr sz="3400">
        <a:latin typeface="+mn-lt"/>
        <a:ea typeface="+mn-ea"/>
        <a:cs typeface="+mn-cs"/>
        <a:sym typeface="Calibri"/>
      </a:defRPr>
    </a:lvl7pPr>
    <a:lvl8pPr indent="1600200" defTabSz="2633155" latinLnBrk="0">
      <a:defRPr sz="3400">
        <a:latin typeface="+mn-lt"/>
        <a:ea typeface="+mn-ea"/>
        <a:cs typeface="+mn-cs"/>
        <a:sym typeface="Calibri"/>
      </a:defRPr>
    </a:lvl8pPr>
    <a:lvl9pPr indent="1828800" defTabSz="2633155" latinLnBrk="0">
      <a:defRPr sz="3400">
        <a:latin typeface="+mn-lt"/>
        <a:ea typeface="+mn-ea"/>
        <a:cs typeface="+mn-cs"/>
        <a:sym typeface="Calibri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B A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B AI Research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1645920" y="294640"/>
            <a:ext cx="29626561" cy="482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rIns="45719" anchor="ctr"/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1645920" y="5120640"/>
            <a:ext cx="29626561" cy="168249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rIns="45719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5910559" y="19756119"/>
            <a:ext cx="7680961" cy="11684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/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ransition spd="med"/>
  <p:txStyles>
    <p:titleStyle>
      <a:lvl1pPr marL="0" marR="0" indent="0" algn="l" defTabSz="2926226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2926226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2926226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2926226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2926226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2926226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2926226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2926226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2926226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731556" marR="0" indent="-731556" algn="l" defTabSz="2926226" rtl="0" latinLnBrk="0">
        <a:lnSpc>
          <a:spcPct val="90000"/>
        </a:lnSpc>
        <a:spcBef>
          <a:spcPts val="3200"/>
        </a:spcBef>
        <a:spcAft>
          <a:spcPts val="0"/>
        </a:spcAft>
        <a:buClrTx/>
        <a:buSzPct val="100000"/>
        <a:buFont typeface="Arial"/>
        <a:buChar char="•"/>
        <a:tabLst/>
        <a:defRPr sz="89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2319804" marR="0" indent="-856691" algn="l" defTabSz="2926226" rtl="0" latinLnBrk="0">
        <a:lnSpc>
          <a:spcPct val="90000"/>
        </a:lnSpc>
        <a:spcBef>
          <a:spcPts val="3200"/>
        </a:spcBef>
        <a:spcAft>
          <a:spcPts val="0"/>
        </a:spcAft>
        <a:buClrTx/>
        <a:buSzPct val="100000"/>
        <a:buFont typeface="Arial"/>
        <a:buChar char="•"/>
        <a:tabLst/>
        <a:defRPr sz="89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3943547" marR="0" indent="-1017321" algn="l" defTabSz="2926226" rtl="0" latinLnBrk="0">
        <a:lnSpc>
          <a:spcPct val="90000"/>
        </a:lnSpc>
        <a:spcBef>
          <a:spcPts val="3200"/>
        </a:spcBef>
        <a:spcAft>
          <a:spcPts val="0"/>
        </a:spcAft>
        <a:buClrTx/>
        <a:buSzPct val="100000"/>
        <a:buFont typeface="Arial"/>
        <a:buChar char="•"/>
        <a:tabLst/>
        <a:defRPr sz="89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5531594" marR="0" indent="-1142255" algn="l" defTabSz="2926226" rtl="0" latinLnBrk="0">
        <a:lnSpc>
          <a:spcPct val="90000"/>
        </a:lnSpc>
        <a:spcBef>
          <a:spcPts val="3200"/>
        </a:spcBef>
        <a:spcAft>
          <a:spcPts val="0"/>
        </a:spcAft>
        <a:buClrTx/>
        <a:buSzPct val="100000"/>
        <a:buFont typeface="Arial"/>
        <a:buChar char="•"/>
        <a:tabLst/>
        <a:defRPr sz="89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6994707" marR="0" indent="-1142255" algn="l" defTabSz="2926226" rtl="0" latinLnBrk="0">
        <a:lnSpc>
          <a:spcPct val="90000"/>
        </a:lnSpc>
        <a:spcBef>
          <a:spcPts val="3200"/>
        </a:spcBef>
        <a:spcAft>
          <a:spcPts val="0"/>
        </a:spcAft>
        <a:buClrTx/>
        <a:buSzPct val="100000"/>
        <a:buFont typeface="Arial"/>
        <a:buChar char="•"/>
        <a:tabLst/>
        <a:defRPr sz="89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8457820" marR="0" indent="-1142255" algn="l" defTabSz="2926226" rtl="0" latinLnBrk="0">
        <a:lnSpc>
          <a:spcPct val="90000"/>
        </a:lnSpc>
        <a:spcBef>
          <a:spcPts val="3200"/>
        </a:spcBef>
        <a:spcAft>
          <a:spcPts val="0"/>
        </a:spcAft>
        <a:buClrTx/>
        <a:buSzPct val="100000"/>
        <a:buFont typeface="Arial"/>
        <a:buChar char="•"/>
        <a:tabLst/>
        <a:defRPr sz="89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9920933" marR="0" indent="-1142255" algn="l" defTabSz="2926226" rtl="0" latinLnBrk="0">
        <a:lnSpc>
          <a:spcPct val="90000"/>
        </a:lnSpc>
        <a:spcBef>
          <a:spcPts val="3200"/>
        </a:spcBef>
        <a:spcAft>
          <a:spcPts val="0"/>
        </a:spcAft>
        <a:buClrTx/>
        <a:buSzPct val="100000"/>
        <a:buFont typeface="Arial"/>
        <a:buChar char="•"/>
        <a:tabLst/>
        <a:defRPr sz="89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11384047" marR="0" indent="-1142255" algn="l" defTabSz="2926226" rtl="0" latinLnBrk="0">
        <a:lnSpc>
          <a:spcPct val="90000"/>
        </a:lnSpc>
        <a:spcBef>
          <a:spcPts val="3200"/>
        </a:spcBef>
        <a:spcAft>
          <a:spcPts val="0"/>
        </a:spcAft>
        <a:buClrTx/>
        <a:buSzPct val="100000"/>
        <a:buFont typeface="Arial"/>
        <a:buChar char="•"/>
        <a:tabLst/>
        <a:defRPr sz="89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12847160" marR="0" indent="-1142255" algn="l" defTabSz="2926226" rtl="0" latinLnBrk="0">
        <a:lnSpc>
          <a:spcPct val="90000"/>
        </a:lnSpc>
        <a:spcBef>
          <a:spcPts val="3200"/>
        </a:spcBef>
        <a:spcAft>
          <a:spcPts val="0"/>
        </a:spcAft>
        <a:buClrTx/>
        <a:buSzPct val="100000"/>
        <a:buFont typeface="Arial"/>
        <a:buChar char="•"/>
        <a:tabLst/>
        <a:defRPr sz="89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32653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326532" algn="r" defTabSz="32653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653064" algn="r" defTabSz="32653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979596" algn="r" defTabSz="32653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306128" algn="r" defTabSz="32653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1632661" algn="r" defTabSz="32653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1959193" algn="r" defTabSz="32653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2285725" algn="r" defTabSz="32653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2612257" algn="r" defTabSz="32653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35"/>
          <p:cNvSpPr txBox="1"/>
          <p:nvPr/>
        </p:nvSpPr>
        <p:spPr>
          <a:xfrm>
            <a:off x="968375" y="784225"/>
            <a:ext cx="18383250" cy="18097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45719" tIns="45720" rIns="45719" bIns="45720" anchor="t">
            <a:spAutoFit/>
          </a:bodyPr>
          <a:lstStyle>
            <a:lvl1pPr>
              <a:defRPr sz="55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/>
              <a:t>AV-GS: Learning material and geometry aware priors for Novel View Acoustic Synthesis</a:t>
            </a:r>
          </a:p>
        </p:txBody>
      </p:sp>
      <p:sp>
        <p:nvSpPr>
          <p:cNvPr id="33" name="TextBox 38"/>
          <p:cNvSpPr txBox="1"/>
          <p:nvPr/>
        </p:nvSpPr>
        <p:spPr>
          <a:xfrm>
            <a:off x="962025" y="3281363"/>
            <a:ext cx="9302750" cy="6159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tIns="45720" rIns="45719" bIns="45720" anchor="t">
            <a:spAutoFit/>
          </a:bodyPr>
          <a:lstStyle>
            <a:lvl1pPr>
              <a:defRPr sz="3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b="1">
                <a:solidFill>
                  <a:schemeClr val="accent1"/>
                </a:solidFill>
              </a:rPr>
              <a:t>Task</a:t>
            </a:r>
            <a:r>
              <a:rPr lang="en-US"/>
              <a:t>: Novel View Acoustic Synthesis</a:t>
            </a:r>
          </a:p>
        </p:txBody>
      </p:sp>
      <p:sp>
        <p:nvSpPr>
          <p:cNvPr id="37" name="TextBox 43"/>
          <p:cNvSpPr txBox="1"/>
          <p:nvPr/>
        </p:nvSpPr>
        <p:spPr>
          <a:xfrm>
            <a:off x="11546249" y="5063449"/>
            <a:ext cx="9810981" cy="707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45719" tIns="45720" rIns="45719" bIns="45720" anchor="t">
            <a:spAutoFit/>
          </a:bodyPr>
          <a:lstStyle>
            <a:lvl1pPr>
              <a:defRPr sz="3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/>
            <a:r>
              <a:rPr lang="en-US" sz="2000" i="1"/>
              <a:t>3D-GS already learns comprehensive scene representations, </a:t>
            </a:r>
            <a:br>
              <a:rPr lang="en-US" sz="2000" i="1"/>
            </a:br>
            <a:r>
              <a:rPr lang="en-US" sz="2000" i="1"/>
              <a:t>adopt directly for </a:t>
            </a:r>
            <a:r>
              <a:rPr lang="en-US" sz="2000" i="1" err="1"/>
              <a:t>binauralization</a:t>
            </a:r>
            <a:r>
              <a:rPr lang="en-US" sz="2000" i="1"/>
              <a:t>?</a:t>
            </a:r>
          </a:p>
        </p:txBody>
      </p:sp>
      <p:sp>
        <p:nvSpPr>
          <p:cNvPr id="39" name="TextBox 45"/>
          <p:cNvSpPr txBox="1"/>
          <p:nvPr/>
        </p:nvSpPr>
        <p:spPr>
          <a:xfrm>
            <a:off x="11287718" y="3281363"/>
            <a:ext cx="10322897" cy="6155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45719" tIns="45720" rIns="45719" bIns="45720" anchor="t">
            <a:spAutoFit/>
          </a:bodyPr>
          <a:lstStyle>
            <a:lvl1pPr>
              <a:defRPr sz="3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b="1">
                <a:solidFill>
                  <a:schemeClr val="accent1"/>
                </a:solidFill>
              </a:rPr>
              <a:t>Motivation</a:t>
            </a:r>
            <a:r>
              <a:rPr lang="en-US"/>
              <a:t>: </a:t>
            </a:r>
            <a:r>
              <a:rPr lang="en-US" err="1"/>
              <a:t>Binauralization</a:t>
            </a:r>
            <a:r>
              <a:rPr lang="en-US"/>
              <a:t> with holistic conditioning </a:t>
            </a:r>
          </a:p>
        </p:txBody>
      </p:sp>
      <p:sp>
        <p:nvSpPr>
          <p:cNvPr id="41" name="TextBox 47"/>
          <p:cNvSpPr txBox="1"/>
          <p:nvPr/>
        </p:nvSpPr>
        <p:spPr>
          <a:xfrm>
            <a:off x="11536058" y="4109208"/>
            <a:ext cx="9835864" cy="8322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45719" tIns="45720" rIns="45719" bIns="45720" anchor="t">
            <a:spAutoFit/>
          </a:bodyPr>
          <a:lstStyle>
            <a:lvl1pPr>
              <a:lnSpc>
                <a:spcPct val="120000"/>
              </a:lnSpc>
              <a:defRPr sz="2100">
                <a:solidFill>
                  <a:srgbClr val="344854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/>
              <a:t>Incorporate comprehensive contextual knowledge (a holistic scene representation) beyond the listener’s field of view for an enhanced conditioning. </a:t>
            </a:r>
          </a:p>
        </p:txBody>
      </p:sp>
      <p:sp>
        <p:nvSpPr>
          <p:cNvPr id="42" name="TextBox 51"/>
          <p:cNvSpPr txBox="1"/>
          <p:nvPr/>
        </p:nvSpPr>
        <p:spPr>
          <a:xfrm>
            <a:off x="22385322" y="3281363"/>
            <a:ext cx="9380538" cy="6064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tIns="45720" rIns="45719" bIns="45720" anchor="t">
            <a:spAutoFit/>
          </a:bodyPr>
          <a:lstStyle>
            <a:lvl1pPr>
              <a:defRPr sz="3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b="1">
                <a:solidFill>
                  <a:schemeClr val="accent1"/>
                </a:solidFill>
              </a:rPr>
              <a:t>Highlights</a:t>
            </a:r>
            <a:r>
              <a:rPr lang="en-US">
                <a:solidFill>
                  <a:schemeClr val="tx1"/>
                </a:solidFill>
              </a:rPr>
              <a:t>:</a:t>
            </a:r>
          </a:p>
        </p:txBody>
      </p:sp>
      <p:sp>
        <p:nvSpPr>
          <p:cNvPr id="44" name="TextBox 53"/>
          <p:cNvSpPr txBox="1"/>
          <p:nvPr/>
        </p:nvSpPr>
        <p:spPr>
          <a:xfrm>
            <a:off x="22385322" y="8328046"/>
            <a:ext cx="9380538" cy="12017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45719" tIns="45720" rIns="45719" bIns="45720" anchor="t">
            <a:spAutoFit/>
          </a:bodyPr>
          <a:lstStyle>
            <a:lvl1pPr>
              <a:lnSpc>
                <a:spcPct val="120000"/>
              </a:lnSpc>
              <a:defRPr sz="2100">
                <a:solidFill>
                  <a:srgbClr val="344854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/>
              <a:t>Points learn audio-guidance features for each listener-source pair. Points behind the speaker or rigid walls show lower values (red), indicating minimal contribution to sound propagation guidance.</a:t>
            </a:r>
          </a:p>
        </p:txBody>
      </p:sp>
      <p:sp>
        <p:nvSpPr>
          <p:cNvPr id="45" name="TextBox 54"/>
          <p:cNvSpPr txBox="1"/>
          <p:nvPr/>
        </p:nvSpPr>
        <p:spPr>
          <a:xfrm>
            <a:off x="22385322" y="7716858"/>
            <a:ext cx="9380538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45719" tIns="45720" rIns="45719" bIns="45720" anchor="t">
            <a:spAutoFit/>
          </a:bodyPr>
          <a:lstStyle>
            <a:lvl1pPr algn="ctr">
              <a:defRPr sz="1300">
                <a:solidFill>
                  <a:srgbClr val="344854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sz="1600"/>
              <a:t>(We slice the scene into half along the  y-axis, omitting the points from the ceiling, </a:t>
            </a:r>
            <a:br>
              <a:rPr lang="en-US" sz="1600"/>
            </a:br>
            <a:r>
              <a:rPr lang="en-US" sz="1600"/>
              <a:t>to facilitate better visibility.) </a:t>
            </a:r>
          </a:p>
        </p:txBody>
      </p:sp>
      <p:sp>
        <p:nvSpPr>
          <p:cNvPr id="49" name="TextBox 61"/>
          <p:cNvSpPr txBox="1"/>
          <p:nvPr/>
        </p:nvSpPr>
        <p:spPr>
          <a:xfrm>
            <a:off x="23334456" y="20254005"/>
            <a:ext cx="7504878" cy="13612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45719" tIns="45720" rIns="45719" bIns="45720" anchor="b">
            <a:spAutoFit/>
          </a:bodyPr>
          <a:lstStyle/>
          <a:p>
            <a:pPr algn="ctr">
              <a:lnSpc>
                <a:spcPct val="120000"/>
              </a:lnSpc>
              <a:spcBef>
                <a:spcPts val="600"/>
              </a:spcBef>
              <a:defRPr sz="1400">
                <a:latin typeface="Arial"/>
                <a:ea typeface="Arial"/>
                <a:cs typeface="Arial"/>
                <a:sym typeface="Arial"/>
              </a:defRPr>
            </a:pPr>
            <a:r>
              <a:rPr lang="en-US"/>
              <a:t>References </a:t>
            </a:r>
            <a:br>
              <a:rPr lang="en-US">
                <a:ea typeface="+mn-lt"/>
                <a:cs typeface="Arial"/>
              </a:rPr>
            </a:br>
            <a:r>
              <a:rPr lang="en-US">
                <a:solidFill>
                  <a:srgbClr val="677B8C"/>
                </a:solidFill>
                <a:ea typeface="+mn-lt"/>
                <a:cs typeface="+mn-lt"/>
              </a:rPr>
              <a:t>[1] </a:t>
            </a:r>
            <a:r>
              <a:rPr lang="en-US" err="1">
                <a:solidFill>
                  <a:srgbClr val="677B8C"/>
                </a:solidFill>
                <a:ea typeface="+mn-lt"/>
                <a:cs typeface="+mn-lt"/>
              </a:rPr>
              <a:t>Kerbl</a:t>
            </a:r>
            <a:r>
              <a:rPr lang="en-US">
                <a:solidFill>
                  <a:srgbClr val="677B8C"/>
                </a:solidFill>
                <a:ea typeface="+mn-lt"/>
                <a:cs typeface="+mn-lt"/>
              </a:rPr>
              <a:t>, Bernhard, et al. "3d gaussian splatting for real-time radiance field rendering." ACM Transactions on Graphics (2023).</a:t>
            </a:r>
            <a:br>
              <a:rPr lang="en-US">
                <a:solidFill>
                  <a:srgbClr val="677B8C"/>
                </a:solidFill>
                <a:ea typeface="+mn-lt"/>
                <a:cs typeface="+mn-lt"/>
              </a:rPr>
            </a:br>
            <a:r>
              <a:rPr lang="en-US">
                <a:solidFill>
                  <a:srgbClr val="677B8C"/>
                </a:solidFill>
                <a:ea typeface="+mn-lt"/>
                <a:cs typeface="+mn-lt"/>
              </a:rPr>
              <a:t>[2] Liang, Susan, et al. "Av-nerf: Learning neural fields for real-world audio-visual scene synthesis." </a:t>
            </a:r>
            <a:r>
              <a:rPr lang="en-US" err="1">
                <a:solidFill>
                  <a:srgbClr val="677B8C"/>
                </a:solidFill>
                <a:ea typeface="+mn-lt"/>
                <a:cs typeface="+mn-lt"/>
              </a:rPr>
              <a:t>NeurIPS</a:t>
            </a:r>
            <a:r>
              <a:rPr lang="en-US">
                <a:solidFill>
                  <a:srgbClr val="677B8C"/>
                </a:solidFill>
                <a:ea typeface="+mn-lt"/>
                <a:cs typeface="+mn-lt"/>
              </a:rPr>
              <a:t> 2023. </a:t>
            </a:r>
            <a:endParaRPr lang="en-US"/>
          </a:p>
        </p:txBody>
      </p:sp>
      <p:sp>
        <p:nvSpPr>
          <p:cNvPr id="50" name="TextBox 37"/>
          <p:cNvSpPr txBox="1"/>
          <p:nvPr/>
        </p:nvSpPr>
        <p:spPr>
          <a:xfrm>
            <a:off x="955943" y="2439692"/>
            <a:ext cx="13579649" cy="5618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45719" tIns="45720" rIns="45719" bIns="45720" anchor="t">
            <a:spAutoFit/>
          </a:bodyPr>
          <a:lstStyle/>
          <a:p>
            <a:pPr>
              <a:lnSpc>
                <a:spcPct val="120000"/>
              </a:lnSpc>
              <a:spcBef>
                <a:spcPts val="1000"/>
              </a:spcBef>
              <a:defRPr sz="2100">
                <a:latin typeface="Arial"/>
                <a:ea typeface="Arial"/>
                <a:cs typeface="Arial"/>
                <a:sym typeface="Arial"/>
              </a:defRPr>
            </a:pPr>
            <a:r>
              <a:rPr lang="en-US" sz="2800" i="1">
                <a:solidFill>
                  <a:srgbClr val="525252"/>
                </a:solidFill>
              </a:rPr>
              <a:t>Swapnil Bhosale</a:t>
            </a:r>
            <a:r>
              <a:rPr lang="en-US" sz="2800" i="1" baseline="30000">
                <a:solidFill>
                  <a:srgbClr val="525252"/>
                </a:solidFill>
              </a:rPr>
              <a:t>1</a:t>
            </a:r>
            <a:r>
              <a:rPr sz="2800" i="1">
                <a:solidFill>
                  <a:srgbClr val="525252"/>
                </a:solidFill>
              </a:rPr>
              <a:t>, </a:t>
            </a:r>
            <a:r>
              <a:rPr lang="en-US" sz="2800" i="1">
                <a:solidFill>
                  <a:srgbClr val="525252"/>
                </a:solidFill>
              </a:rPr>
              <a:t>Haosen Yang</a:t>
            </a:r>
            <a:r>
              <a:rPr lang="en-US" sz="2800" i="1" baseline="30000">
                <a:solidFill>
                  <a:srgbClr val="525252"/>
                </a:solidFill>
              </a:rPr>
              <a:t>1</a:t>
            </a:r>
            <a:r>
              <a:rPr sz="2800" i="1">
                <a:solidFill>
                  <a:srgbClr val="525252"/>
                </a:solidFill>
              </a:rPr>
              <a:t>, </a:t>
            </a:r>
            <a:r>
              <a:rPr lang="en-US" sz="2800" i="1" err="1">
                <a:solidFill>
                  <a:srgbClr val="525252"/>
                </a:solidFill>
              </a:rPr>
              <a:t>Diptesh</a:t>
            </a:r>
            <a:r>
              <a:rPr lang="en-US" sz="2800" i="1">
                <a:solidFill>
                  <a:srgbClr val="525252"/>
                </a:solidFill>
              </a:rPr>
              <a:t> Kanojia</a:t>
            </a:r>
            <a:r>
              <a:rPr lang="en-US" sz="2800" i="1" baseline="30000">
                <a:solidFill>
                  <a:srgbClr val="525252"/>
                </a:solidFill>
              </a:rPr>
              <a:t>1</a:t>
            </a:r>
            <a:r>
              <a:rPr sz="2800" i="1">
                <a:solidFill>
                  <a:srgbClr val="525252"/>
                </a:solidFill>
              </a:rPr>
              <a:t>, </a:t>
            </a:r>
            <a:r>
              <a:rPr lang="en-US" sz="2800" i="1" err="1">
                <a:solidFill>
                  <a:srgbClr val="525252"/>
                </a:solidFill>
              </a:rPr>
              <a:t>Jiankang</a:t>
            </a:r>
            <a:r>
              <a:rPr lang="en-US" sz="2800" i="1">
                <a:solidFill>
                  <a:srgbClr val="525252"/>
                </a:solidFill>
              </a:rPr>
              <a:t> Deng</a:t>
            </a:r>
            <a:r>
              <a:rPr lang="en-US" sz="2800" i="1" baseline="30000">
                <a:solidFill>
                  <a:srgbClr val="525252"/>
                </a:solidFill>
              </a:rPr>
              <a:t>2</a:t>
            </a:r>
            <a:r>
              <a:rPr sz="2800" i="1">
                <a:solidFill>
                  <a:srgbClr val="525252"/>
                </a:solidFill>
              </a:rPr>
              <a:t>, </a:t>
            </a:r>
            <a:r>
              <a:rPr lang="en-US" sz="2800" i="1" err="1">
                <a:solidFill>
                  <a:srgbClr val="525252"/>
                </a:solidFill>
              </a:rPr>
              <a:t>Xiatian</a:t>
            </a:r>
            <a:r>
              <a:rPr lang="en-US" sz="2800" i="1">
                <a:solidFill>
                  <a:srgbClr val="525252"/>
                </a:solidFill>
              </a:rPr>
              <a:t> Zhu</a:t>
            </a:r>
            <a:r>
              <a:rPr lang="en-US" sz="2800" i="1" baseline="30000">
                <a:solidFill>
                  <a:srgbClr val="525252"/>
                </a:solidFill>
              </a:rPr>
              <a:t>1</a:t>
            </a:r>
            <a:endParaRPr sz="2800" i="1" baseline="30000">
              <a:solidFill>
                <a:srgbClr val="525252"/>
              </a:solidFill>
            </a:endParaRPr>
          </a:p>
        </p:txBody>
      </p:sp>
      <p:pic>
        <p:nvPicPr>
          <p:cNvPr id="54" name="neurips_logo.pdf" descr="neurips_logo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7816" y="588942"/>
            <a:ext cx="4797779" cy="2159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" name="Picture 1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CE93A1CB-807F-5E6F-E37D-0C7C89BA3E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43207" y="873645"/>
            <a:ext cx="1458443" cy="1518085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0A770E1-2A0B-ECEE-F062-7218FA1571CD}"/>
              </a:ext>
            </a:extLst>
          </p:cNvPr>
          <p:cNvSpPr/>
          <p:nvPr/>
        </p:nvSpPr>
        <p:spPr>
          <a:xfrm>
            <a:off x="7894643" y="12081395"/>
            <a:ext cx="2923195" cy="1342344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000"/>
          </a:p>
        </p:txBody>
      </p:sp>
      <p:sp>
        <p:nvSpPr>
          <p:cNvPr id="5" name="TextBox 12">
            <a:extLst>
              <a:ext uri="{FF2B5EF4-FFF2-40B4-BE49-F238E27FC236}">
                <a16:creationId xmlns:a16="http://schemas.microsoft.com/office/drawing/2014/main" id="{5130EBD6-96BD-F135-46F3-56256FA663AB}"/>
              </a:ext>
            </a:extLst>
          </p:cNvPr>
          <p:cNvSpPr txBox="1"/>
          <p:nvPr/>
        </p:nvSpPr>
        <p:spPr>
          <a:xfrm>
            <a:off x="8075787" y="12020364"/>
            <a:ext cx="2674705" cy="1323439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i="1" u="sng">
                <a:solidFill>
                  <a:schemeClr val="accent2">
                    <a:lumMod val="60000"/>
                    <a:lumOff val="40000"/>
                  </a:schemeClr>
                </a:solidFill>
              </a:rPr>
              <a:t>Task</a:t>
            </a:r>
            <a:br>
              <a:rPr lang="en-US" sz="2000"/>
            </a:br>
            <a:r>
              <a:rPr lang="en-US" sz="2000"/>
              <a:t>Synthesize the binaural audio at an unseen viewpoint.</a:t>
            </a:r>
          </a:p>
        </p:txBody>
      </p:sp>
      <p:sp>
        <p:nvSpPr>
          <p:cNvPr id="6" name="TextBox 8">
            <a:extLst>
              <a:ext uri="{FF2B5EF4-FFF2-40B4-BE49-F238E27FC236}">
                <a16:creationId xmlns:a16="http://schemas.microsoft.com/office/drawing/2014/main" id="{FDFDC48F-D4F0-95F8-4247-10D13071DA5F}"/>
              </a:ext>
            </a:extLst>
          </p:cNvPr>
          <p:cNvSpPr txBox="1"/>
          <p:nvPr/>
        </p:nvSpPr>
        <p:spPr>
          <a:xfrm>
            <a:off x="1278362" y="12188596"/>
            <a:ext cx="7351628" cy="1015663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i="1" u="sng">
                <a:solidFill>
                  <a:schemeClr val="accent2">
                    <a:lumMod val="60000"/>
                    <a:lumOff val="40000"/>
                  </a:schemeClr>
                </a:solidFill>
                <a:ea typeface="+mn-lt"/>
                <a:cs typeface="+mn-lt"/>
              </a:rPr>
              <a:t>Given</a:t>
            </a:r>
            <a:br>
              <a:rPr lang="en-US" sz="2000"/>
            </a:br>
            <a:r>
              <a:rPr lang="en-US" sz="2000"/>
              <a:t>(1) A sound source emitting mono audio within the 3D scene.(</a:t>
            </a:r>
            <a:r>
              <a:rPr lang="en-US" sz="2000">
                <a:ea typeface="+mn-lt"/>
                <a:cs typeface="+mn-lt"/>
              </a:rPr>
              <a:t>2) Binaural audios recorded from viewpoints.</a:t>
            </a:r>
            <a:endParaRPr lang="en-US" sz="2000"/>
          </a:p>
        </p:txBody>
      </p:sp>
      <p:sp>
        <p:nvSpPr>
          <p:cNvPr id="9" name="TextBox 12">
            <a:extLst>
              <a:ext uri="{FF2B5EF4-FFF2-40B4-BE49-F238E27FC236}">
                <a16:creationId xmlns:a16="http://schemas.microsoft.com/office/drawing/2014/main" id="{EA709EEB-FB27-3470-96DE-59B392783822}"/>
              </a:ext>
            </a:extLst>
          </p:cNvPr>
          <p:cNvSpPr txBox="1"/>
          <p:nvPr/>
        </p:nvSpPr>
        <p:spPr>
          <a:xfrm>
            <a:off x="11861234" y="5932632"/>
            <a:ext cx="4951303" cy="1595309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b="1">
                <a:solidFill>
                  <a:schemeClr val="accent2">
                    <a:lumMod val="75000"/>
                  </a:schemeClr>
                </a:solidFill>
                <a:latin typeface="Arial"/>
                <a:cs typeface="Arial"/>
              </a:rPr>
              <a:t>3D-GS point optimization driven by view-reconstruction loss (purely image domain):</a:t>
            </a:r>
          </a:p>
          <a:p>
            <a:pPr marL="285750" indent="-285750" algn="ctr">
              <a:lnSpc>
                <a:spcPct val="90000"/>
              </a:lnSpc>
              <a:spcBef>
                <a:spcPts val="1000"/>
              </a:spcBef>
              <a:buFont typeface="Calibri"/>
              <a:buChar char="-"/>
            </a:pPr>
            <a:r>
              <a:rPr lang="en-US" b="1">
                <a:solidFill>
                  <a:schemeClr val="accent2">
                    <a:lumMod val="75000"/>
                  </a:schemeClr>
                </a:solidFill>
                <a:latin typeface="Arial"/>
                <a:cs typeface="Arial"/>
              </a:rPr>
              <a:t>Over-populate along object edges </a:t>
            </a:r>
          </a:p>
          <a:p>
            <a:pPr marL="285750" indent="-285750" algn="ctr">
              <a:lnSpc>
                <a:spcPct val="90000"/>
              </a:lnSpc>
              <a:spcBef>
                <a:spcPts val="1000"/>
              </a:spcBef>
              <a:buFont typeface="Calibri"/>
              <a:buChar char="-"/>
            </a:pPr>
            <a:r>
              <a:rPr lang="en-US" b="1">
                <a:solidFill>
                  <a:schemeClr val="accent2">
                    <a:lumMod val="75000"/>
                  </a:schemeClr>
                </a:solidFill>
                <a:latin typeface="Arial"/>
                <a:cs typeface="Arial"/>
              </a:rPr>
              <a:t>Under-populate along texture-less regions (walls, doors etc.)</a:t>
            </a:r>
          </a:p>
        </p:txBody>
      </p:sp>
      <p:sp>
        <p:nvSpPr>
          <p:cNvPr id="10" name="TextBox 13">
            <a:extLst>
              <a:ext uri="{FF2B5EF4-FFF2-40B4-BE49-F238E27FC236}">
                <a16:creationId xmlns:a16="http://schemas.microsoft.com/office/drawing/2014/main" id="{7FF1806E-5D7B-0524-B9C9-860388237B93}"/>
              </a:ext>
            </a:extLst>
          </p:cNvPr>
          <p:cNvSpPr txBox="1"/>
          <p:nvPr/>
        </p:nvSpPr>
        <p:spPr>
          <a:xfrm>
            <a:off x="17250133" y="6034289"/>
            <a:ext cx="4156839" cy="1421928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b="1">
                <a:solidFill>
                  <a:schemeClr val="accent2">
                    <a:lumMod val="75000"/>
                  </a:schemeClr>
                </a:solidFill>
                <a:latin typeface="Arial"/>
                <a:cs typeface="Arial"/>
              </a:rPr>
              <a:t>Rhetoric for learning sound propagation :(</a:t>
            </a:r>
          </a:p>
          <a:p>
            <a:pPr algn="ctr"/>
            <a:r>
              <a:rPr lang="en-US">
                <a:solidFill>
                  <a:schemeClr val="accent2">
                    <a:lumMod val="75000"/>
                  </a:schemeClr>
                </a:solidFill>
                <a:ea typeface="+mn-lt"/>
                <a:cs typeface="+mn-lt"/>
              </a:rPr>
              <a:t>major changes in sound paths (absorption and diversion) primarily happen around those texture-less regions.</a:t>
            </a:r>
            <a:endParaRPr lang="en-US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1" name="TextBox 19">
            <a:extLst>
              <a:ext uri="{FF2B5EF4-FFF2-40B4-BE49-F238E27FC236}">
                <a16:creationId xmlns:a16="http://schemas.microsoft.com/office/drawing/2014/main" id="{A061B1AC-02AC-AE8B-0BFA-0651BA018AE2}"/>
              </a:ext>
            </a:extLst>
          </p:cNvPr>
          <p:cNvSpPr txBox="1"/>
          <p:nvPr/>
        </p:nvSpPr>
        <p:spPr>
          <a:xfrm>
            <a:off x="12082529" y="7843029"/>
            <a:ext cx="4437281" cy="109671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b="1">
                <a:solidFill>
                  <a:schemeClr val="accent2">
                    <a:lumMod val="75000"/>
                  </a:schemeClr>
                </a:solidFill>
                <a:latin typeface="Arial"/>
                <a:cs typeface="Arial"/>
              </a:rPr>
              <a:t>Realistic binaural audios need, </a:t>
            </a:r>
            <a:endParaRPr lang="en-US">
              <a:solidFill>
                <a:schemeClr val="accent2">
                  <a:lumMod val="75000"/>
                </a:schemeClr>
              </a:solidFill>
              <a:latin typeface="Aptos" panose="020B0004020202020204"/>
              <a:cs typeface="Arial"/>
            </a:endParaRPr>
          </a:p>
          <a:p>
            <a:pPr marL="285750" indent="-285750" algn="ctr">
              <a:lnSpc>
                <a:spcPct val="90000"/>
              </a:lnSpc>
              <a:spcBef>
                <a:spcPts val="1000"/>
              </a:spcBef>
              <a:buFont typeface="Calibri"/>
              <a:buChar char="-"/>
            </a:pPr>
            <a:r>
              <a:rPr lang="en-US" b="1">
                <a:solidFill>
                  <a:schemeClr val="accent2">
                    <a:lumMod val="75000"/>
                  </a:schemeClr>
                </a:solidFill>
                <a:latin typeface="Arial"/>
                <a:cs typeface="Arial"/>
              </a:rPr>
              <a:t>Direction-awareness </a:t>
            </a:r>
            <a:endParaRPr lang="en-US">
              <a:solidFill>
                <a:schemeClr val="accent2">
                  <a:lumMod val="75000"/>
                </a:schemeClr>
              </a:solidFill>
              <a:latin typeface="Aptos" panose="020B0004020202020204"/>
              <a:cs typeface="Arial"/>
            </a:endParaRPr>
          </a:p>
          <a:p>
            <a:pPr marL="285750" indent="-285750" algn="ctr">
              <a:lnSpc>
                <a:spcPct val="90000"/>
              </a:lnSpc>
              <a:spcBef>
                <a:spcPts val="1000"/>
              </a:spcBef>
              <a:buFont typeface="Calibri"/>
              <a:buChar char="-"/>
            </a:pPr>
            <a:r>
              <a:rPr lang="en-US" b="1">
                <a:solidFill>
                  <a:schemeClr val="accent2">
                    <a:lumMod val="75000"/>
                  </a:schemeClr>
                </a:solidFill>
                <a:latin typeface="Arial"/>
                <a:cs typeface="Arial"/>
              </a:rPr>
              <a:t>Distance-awareness</a:t>
            </a:r>
            <a:endParaRPr lang="en-US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2" name="TextBox 15">
            <a:extLst>
              <a:ext uri="{FF2B5EF4-FFF2-40B4-BE49-F238E27FC236}">
                <a16:creationId xmlns:a16="http://schemas.microsoft.com/office/drawing/2014/main" id="{7A56B8DA-0F44-472E-9CD1-5B4109252E48}"/>
              </a:ext>
            </a:extLst>
          </p:cNvPr>
          <p:cNvSpPr txBox="1"/>
          <p:nvPr/>
        </p:nvSpPr>
        <p:spPr>
          <a:xfrm>
            <a:off x="17252232" y="7954333"/>
            <a:ext cx="4154742" cy="87347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b="1">
                <a:solidFill>
                  <a:schemeClr val="accent2">
                    <a:lumMod val="75000"/>
                  </a:schemeClr>
                </a:solidFill>
                <a:latin typeface="Arial"/>
                <a:cs typeface="Arial"/>
              </a:rPr>
              <a:t>Jointly model 3D geometry and material characteristics of the </a:t>
            </a:r>
            <a:br>
              <a:rPr lang="en-US" b="1">
                <a:solidFill>
                  <a:schemeClr val="accent2">
                    <a:lumMod val="75000"/>
                  </a:schemeClr>
                </a:solidFill>
                <a:latin typeface="Arial"/>
                <a:cs typeface="Arial"/>
              </a:rPr>
            </a:br>
            <a:r>
              <a:rPr lang="en-US" b="1">
                <a:solidFill>
                  <a:schemeClr val="accent2">
                    <a:lumMod val="75000"/>
                  </a:schemeClr>
                </a:solidFill>
                <a:latin typeface="Arial"/>
                <a:cs typeface="Arial"/>
              </a:rPr>
              <a:t>visual scene objects.</a:t>
            </a:r>
            <a:endParaRPr lang="en-US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3" name="TextBox 52">
            <a:extLst>
              <a:ext uri="{FF2B5EF4-FFF2-40B4-BE49-F238E27FC236}">
                <a16:creationId xmlns:a16="http://schemas.microsoft.com/office/drawing/2014/main" id="{42D49C32-B42D-3CD9-E097-1FAAE35FDE0A}"/>
              </a:ext>
            </a:extLst>
          </p:cNvPr>
          <p:cNvSpPr txBox="1"/>
          <p:nvPr/>
        </p:nvSpPr>
        <p:spPr>
          <a:xfrm>
            <a:off x="22385322" y="4114800"/>
            <a:ext cx="9380538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tIns="45720" rIns="45719" bIns="45720" anchor="t">
            <a:spAutoFit/>
          </a:bodyPr>
          <a:lstStyle>
            <a:lvl1pPr>
              <a:defRPr sz="21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sz="2800"/>
              <a:t>(</a:t>
            </a:r>
            <a:r>
              <a:rPr lang="en-US" sz="2800" err="1"/>
              <a:t>i</a:t>
            </a:r>
            <a:r>
              <a:rPr lang="en-US" sz="2800"/>
              <a:t>) Intuitive modeling of sound propagation</a:t>
            </a:r>
          </a:p>
        </p:txBody>
      </p:sp>
      <p:pic>
        <p:nvPicPr>
          <p:cNvPr id="29" name="Picture 28" descr="A computer screen shot of a room&#10;&#10;Description automatically generated">
            <a:extLst>
              <a:ext uri="{FF2B5EF4-FFF2-40B4-BE49-F238E27FC236}">
                <a16:creationId xmlns:a16="http://schemas.microsoft.com/office/drawing/2014/main" id="{89BBA25F-A16A-6E56-3161-D5359A3805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54607" y="8864826"/>
            <a:ext cx="8858250" cy="51720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5" name="TextBox 4">
            <a:extLst>
              <a:ext uri="{FF2B5EF4-FFF2-40B4-BE49-F238E27FC236}">
                <a16:creationId xmlns:a16="http://schemas.microsoft.com/office/drawing/2014/main" id="{C27609CD-6841-EFDC-4E18-E4FE177062C8}"/>
              </a:ext>
            </a:extLst>
          </p:cNvPr>
          <p:cNvSpPr txBox="1"/>
          <p:nvPr/>
        </p:nvSpPr>
        <p:spPr>
          <a:xfrm>
            <a:off x="18486243" y="16220358"/>
            <a:ext cx="3441212" cy="2677656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b="1" u="sng">
                <a:solidFill>
                  <a:schemeClr val="accent2">
                    <a:lumMod val="60000"/>
                    <a:lumOff val="40000"/>
                  </a:schemeClr>
                </a:solidFill>
              </a:rPr>
              <a:t>Decoupling physical geometry</a:t>
            </a:r>
            <a:br>
              <a:rPr lang="en-US" sz="2400" b="1"/>
            </a:br>
            <a:r>
              <a:rPr lang="en-US" sz="2400"/>
              <a:t>Initializing audio-guidance parameters to obtain a </a:t>
            </a:r>
            <a:r>
              <a:rPr lang="en-US" sz="2400" i="1"/>
              <a:t>holistic geometry-aware material-aware </a:t>
            </a:r>
            <a:r>
              <a:rPr lang="en-US" sz="2400"/>
              <a:t>scene representation G</a:t>
            </a:r>
            <a:r>
              <a:rPr lang="en-US" sz="2400" baseline="-25000"/>
              <a:t>a</a:t>
            </a:r>
            <a:endParaRPr lang="en-US" sz="2400" b="1" baseline="-25000"/>
          </a:p>
        </p:txBody>
      </p:sp>
      <p:sp>
        <p:nvSpPr>
          <p:cNvPr id="67" name="TextBox 11">
            <a:extLst>
              <a:ext uri="{FF2B5EF4-FFF2-40B4-BE49-F238E27FC236}">
                <a16:creationId xmlns:a16="http://schemas.microsoft.com/office/drawing/2014/main" id="{864088E6-F0ED-BAD0-4B4A-9B8B0D640FAA}"/>
              </a:ext>
            </a:extLst>
          </p:cNvPr>
          <p:cNvSpPr txBox="1"/>
          <p:nvPr/>
        </p:nvSpPr>
        <p:spPr>
          <a:xfrm>
            <a:off x="18474502" y="14372521"/>
            <a:ext cx="3456492" cy="156966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b="1" u="sng">
                <a:solidFill>
                  <a:schemeClr val="accent2">
                    <a:lumMod val="60000"/>
                    <a:lumOff val="40000"/>
                  </a:schemeClr>
                </a:solidFill>
              </a:rPr>
              <a:t>Stage-1</a:t>
            </a:r>
            <a:br>
              <a:rPr lang="en-US" sz="2400" b="1"/>
            </a:br>
            <a:r>
              <a:rPr lang="en-US" sz="2400"/>
              <a:t>Learning locally initialized 3D Gaussians (G) using </a:t>
            </a:r>
            <a:br>
              <a:rPr lang="en-US" sz="2400"/>
            </a:br>
            <a:r>
              <a:rPr lang="en-US" sz="2400"/>
              <a:t>3D Gaussian Splatting</a:t>
            </a:r>
            <a:r>
              <a:rPr lang="en-US" sz="2400" baseline="30000"/>
              <a:t>[1]</a:t>
            </a:r>
            <a:r>
              <a:rPr lang="en-US" sz="2400"/>
              <a:t>.</a:t>
            </a:r>
            <a:endParaRPr lang="en-US" sz="2400" b="1"/>
          </a:p>
        </p:txBody>
      </p:sp>
      <p:sp>
        <p:nvSpPr>
          <p:cNvPr id="69" name="TextBox 4">
            <a:extLst>
              <a:ext uri="{FF2B5EF4-FFF2-40B4-BE49-F238E27FC236}">
                <a16:creationId xmlns:a16="http://schemas.microsoft.com/office/drawing/2014/main" id="{D0190E42-6BAE-B041-834B-8D8C64947222}"/>
              </a:ext>
            </a:extLst>
          </p:cNvPr>
          <p:cNvSpPr txBox="1"/>
          <p:nvPr/>
        </p:nvSpPr>
        <p:spPr>
          <a:xfrm>
            <a:off x="18671379" y="18994941"/>
            <a:ext cx="3277125" cy="230832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b="1" u="sng">
                <a:solidFill>
                  <a:schemeClr val="accent2">
                    <a:lumMod val="60000"/>
                    <a:lumOff val="40000"/>
                  </a:schemeClr>
                </a:solidFill>
              </a:rPr>
              <a:t>Stage-2</a:t>
            </a:r>
            <a:br>
              <a:rPr lang="en-US" sz="2400" b="1"/>
            </a:br>
            <a:r>
              <a:rPr lang="en-US" sz="2400">
                <a:solidFill>
                  <a:srgbClr val="000000"/>
                </a:solidFill>
              </a:rPr>
              <a:t>Fusing audio-guidance parameters for points in the vicinity of the listener and sound source.</a:t>
            </a:r>
            <a:endParaRPr lang="en-US" sz="2400" b="1"/>
          </a:p>
        </p:txBody>
      </p:sp>
      <p:sp>
        <p:nvSpPr>
          <p:cNvPr id="8" name="TextBox 52">
            <a:extLst>
              <a:ext uri="{FF2B5EF4-FFF2-40B4-BE49-F238E27FC236}">
                <a16:creationId xmlns:a16="http://schemas.microsoft.com/office/drawing/2014/main" id="{0DBC684A-890D-B836-AC5D-C546009FF0A2}"/>
              </a:ext>
            </a:extLst>
          </p:cNvPr>
          <p:cNvSpPr txBox="1"/>
          <p:nvPr/>
        </p:nvSpPr>
        <p:spPr>
          <a:xfrm>
            <a:off x="22385322" y="9899712"/>
            <a:ext cx="5797550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tIns="45720" rIns="45719" bIns="45720" anchor="t">
            <a:spAutoFit/>
          </a:bodyPr>
          <a:lstStyle>
            <a:lvl1pPr>
              <a:defRPr sz="21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sz="2800"/>
              <a:t>(ii) Informative conditioning </a:t>
            </a:r>
          </a:p>
        </p:txBody>
      </p:sp>
      <p:sp>
        <p:nvSpPr>
          <p:cNvPr id="13" name="TextBox 53">
            <a:extLst>
              <a:ext uri="{FF2B5EF4-FFF2-40B4-BE49-F238E27FC236}">
                <a16:creationId xmlns:a16="http://schemas.microsoft.com/office/drawing/2014/main" id="{F805FAB0-9A29-8AAB-DF45-60D4DFE72856}"/>
              </a:ext>
            </a:extLst>
          </p:cNvPr>
          <p:cNvSpPr txBox="1"/>
          <p:nvPr/>
        </p:nvSpPr>
        <p:spPr>
          <a:xfrm>
            <a:off x="22385322" y="10510900"/>
            <a:ext cx="9380538" cy="160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tIns="45720" rIns="45719" bIns="45720" anchor="t">
            <a:spAutoFit/>
          </a:bodyPr>
          <a:lstStyle>
            <a:lvl1pPr>
              <a:lnSpc>
                <a:spcPct val="120000"/>
              </a:lnSpc>
              <a:defRPr sz="2100">
                <a:solidFill>
                  <a:srgbClr val="344854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/>
              <a:t>In complex geometry (top) and meaningless views (bottom), errors occur in binaural synthesis in prior art</a:t>
            </a:r>
            <a:r>
              <a:rPr lang="en-US" baseline="30000"/>
              <a:t>[2]</a:t>
            </a:r>
            <a:r>
              <a:rPr lang="en-US"/>
              <a:t>. </a:t>
            </a:r>
            <a:br>
              <a:rPr lang="en-US"/>
            </a:br>
            <a:r>
              <a:rPr lang="en-US"/>
              <a:t>However, the holistic scene representation remains unaffected and provides informative conditions.</a:t>
            </a:r>
          </a:p>
        </p:txBody>
      </p:sp>
      <p:sp>
        <p:nvSpPr>
          <p:cNvPr id="15" name="TextBox 38">
            <a:extLst>
              <a:ext uri="{FF2B5EF4-FFF2-40B4-BE49-F238E27FC236}">
                <a16:creationId xmlns:a16="http://schemas.microsoft.com/office/drawing/2014/main" id="{38CD2356-93BB-2734-13C6-837766480280}"/>
              </a:ext>
            </a:extLst>
          </p:cNvPr>
          <p:cNvSpPr txBox="1"/>
          <p:nvPr/>
        </p:nvSpPr>
        <p:spPr>
          <a:xfrm>
            <a:off x="962025" y="16121063"/>
            <a:ext cx="554038" cy="44275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tIns="45720" rIns="45719" bIns="45720" anchor="t">
            <a:spAutoFit/>
          </a:bodyPr>
          <a:lstStyle>
            <a:lvl1pPr>
              <a:defRPr sz="3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b="1">
                <a:solidFill>
                  <a:schemeClr val="accent1"/>
                </a:solidFill>
              </a:rPr>
              <a:t>P</a:t>
            </a:r>
          </a:p>
          <a:p>
            <a:r>
              <a:rPr lang="en-US" b="1">
                <a:solidFill>
                  <a:schemeClr val="accent1"/>
                </a:solidFill>
              </a:rPr>
              <a:t>R</a:t>
            </a:r>
          </a:p>
          <a:p>
            <a:r>
              <a:rPr lang="en-US" b="1">
                <a:solidFill>
                  <a:schemeClr val="accent1"/>
                </a:solidFill>
              </a:rPr>
              <a:t>O</a:t>
            </a:r>
          </a:p>
          <a:p>
            <a:r>
              <a:rPr lang="en-US" b="1">
                <a:solidFill>
                  <a:schemeClr val="accent1"/>
                </a:solidFill>
              </a:rPr>
              <a:t>P</a:t>
            </a:r>
          </a:p>
          <a:p>
            <a:r>
              <a:rPr lang="en-US" b="1">
                <a:solidFill>
                  <a:schemeClr val="accent1"/>
                </a:solidFill>
              </a:rPr>
              <a:t>O</a:t>
            </a:r>
          </a:p>
          <a:p>
            <a:r>
              <a:rPr lang="en-US" b="1">
                <a:solidFill>
                  <a:schemeClr val="accent1"/>
                </a:solidFill>
              </a:rPr>
              <a:t>S</a:t>
            </a:r>
          </a:p>
          <a:p>
            <a:r>
              <a:rPr lang="en-US" b="1">
                <a:solidFill>
                  <a:schemeClr val="accent1"/>
                </a:solidFill>
              </a:rPr>
              <a:t>A</a:t>
            </a:r>
          </a:p>
          <a:p>
            <a:r>
              <a:rPr lang="en-US" b="1">
                <a:solidFill>
                  <a:schemeClr val="accent1"/>
                </a:solidFill>
              </a:rPr>
              <a:t>L</a:t>
            </a:r>
          </a:p>
        </p:txBody>
      </p:sp>
      <p:pic>
        <p:nvPicPr>
          <p:cNvPr id="3" name="Picture 2" descr="A diagram of a sound system&#10;&#10;Description automatically generated">
            <a:extLst>
              <a:ext uri="{FF2B5EF4-FFF2-40B4-BE49-F238E27FC236}">
                <a16:creationId xmlns:a16="http://schemas.microsoft.com/office/drawing/2014/main" id="{1FB6E8EC-5CD2-32B1-5800-5A7B5C786F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2471" y="13766742"/>
            <a:ext cx="16453245" cy="817972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CDEA4C3-C080-AF80-A629-A46A6A34B8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2422" y="4285023"/>
            <a:ext cx="9814179" cy="746927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03FF10E-8276-A2FD-4027-8E873B407C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385322" y="4847209"/>
            <a:ext cx="9380538" cy="2692400"/>
          </a:xfrm>
          <a:prstGeom prst="rect">
            <a:avLst/>
          </a:prstGeom>
        </p:spPr>
      </p:pic>
      <p:pic>
        <p:nvPicPr>
          <p:cNvPr id="18" name="Picture 17" descr="A collage of images of sound waves&#10;&#10;Description automatically generated">
            <a:extLst>
              <a:ext uri="{FF2B5EF4-FFF2-40B4-BE49-F238E27FC236}">
                <a16:creationId xmlns:a16="http://schemas.microsoft.com/office/drawing/2014/main" id="{01C1B5F3-BE10-649C-6DC9-18874629FCF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575972" y="12523604"/>
            <a:ext cx="8927970" cy="7395304"/>
          </a:xfrm>
          <a:prstGeom prst="rect">
            <a:avLst/>
          </a:prstGeom>
        </p:spPr>
      </p:pic>
      <p:sp>
        <p:nvSpPr>
          <p:cNvPr id="19" name="TextBox 37">
            <a:extLst>
              <a:ext uri="{FF2B5EF4-FFF2-40B4-BE49-F238E27FC236}">
                <a16:creationId xmlns:a16="http://schemas.microsoft.com/office/drawing/2014/main" id="{AC6F065A-50D8-86FC-958C-C6CE068862B5}"/>
              </a:ext>
            </a:extLst>
          </p:cNvPr>
          <p:cNvSpPr txBox="1"/>
          <p:nvPr/>
        </p:nvSpPr>
        <p:spPr>
          <a:xfrm>
            <a:off x="19534188" y="1220788"/>
            <a:ext cx="6053138" cy="9366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tIns="45720" rIns="45719" bIns="45720" anchor="t">
            <a:spAutoFit/>
          </a:bodyPr>
          <a:lstStyle/>
          <a:p>
            <a:pPr>
              <a:lnSpc>
                <a:spcPct val="120000"/>
              </a:lnSpc>
              <a:spcBef>
                <a:spcPts val="1000"/>
              </a:spcBef>
              <a:defRPr sz="2100">
                <a:latin typeface="Arial"/>
                <a:ea typeface="Arial"/>
                <a:cs typeface="Arial"/>
                <a:sym typeface="Arial"/>
              </a:defRPr>
            </a:pPr>
            <a:r>
              <a:rPr lang="en-US" sz="2400" baseline="30000">
                <a:solidFill>
                  <a:srgbClr val="525252"/>
                </a:solidFill>
              </a:rPr>
              <a:t>1 </a:t>
            </a:r>
            <a:r>
              <a:rPr lang="en-US" sz="2400">
                <a:solidFill>
                  <a:srgbClr val="525252"/>
                </a:solidFill>
              </a:rPr>
              <a:t>University of Surrey, UK</a:t>
            </a:r>
            <a:br>
              <a:rPr lang="en-US" sz="2400">
                <a:solidFill>
                  <a:srgbClr val="525252"/>
                </a:solidFill>
              </a:rPr>
            </a:br>
            <a:r>
              <a:rPr lang="en-US" sz="2400" baseline="30000">
                <a:solidFill>
                  <a:srgbClr val="525252"/>
                </a:solidFill>
              </a:rPr>
              <a:t>2 </a:t>
            </a:r>
            <a:r>
              <a:rPr lang="en-US" sz="2400">
                <a:solidFill>
                  <a:srgbClr val="525252"/>
                </a:solidFill>
              </a:rPr>
              <a:t>Imperial College London, UK</a:t>
            </a:r>
          </a:p>
        </p:txBody>
      </p:sp>
    </p:spTree>
    <p:extLst>
      <p:ext uri="{BB962C8B-B14F-4D97-AF65-F5344CB8AC3E}">
        <p14:creationId xmlns:p14="http://schemas.microsoft.com/office/powerpoint/2010/main" val="2449799069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326532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326532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326532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326532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411</Words>
  <Application>Microsoft Macintosh PowerPoint</Application>
  <PresentationFormat>Custom</PresentationFormat>
  <Paragraphs>36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Aptos</vt:lpstr>
      <vt:lpstr>Arial</vt:lpstr>
      <vt:lpstr>Calibri</vt:lpstr>
      <vt:lpstr>Calibri Light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Zhu, Xiatian Dr (Comp Sci &amp; Elec Eng)</cp:lastModifiedBy>
  <cp:revision>4</cp:revision>
  <dcterms:modified xsi:type="dcterms:W3CDTF">2025-04-22T01:05:21Z</dcterms:modified>
</cp:coreProperties>
</file>